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9"/>
  </p:notesMasterIdLst>
  <p:handoutMasterIdLst>
    <p:handoutMasterId r:id="rId10"/>
  </p:handoutMasterIdLst>
  <p:sldIdLst>
    <p:sldId id="256" r:id="rId2"/>
    <p:sldId id="270" r:id="rId3"/>
    <p:sldId id="268" r:id="rId4"/>
    <p:sldId id="263" r:id="rId5"/>
    <p:sldId id="269" r:id="rId6"/>
    <p:sldId id="267" r:id="rId7"/>
    <p:sldId id="265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58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AAA\DEBRECEN\AB%20NI-&#252;gyek\Hallgat&#243;i%20k&#246;vet&#233;s\2015\&#214;sszes&#237;tett%20eredm&#233;nye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F:\DEBRECEN\AB%20NI-&#252;gyek\Hallgat&#243;i%20k&#246;vet&#233;s\Hallgat&#243;i%20felm&#233;r&#233;s%20-%20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AAA\DEBRECEN\AB%20NI-&#252;gyek\Hallgat&#243;i%20k&#246;vet&#233;s\2015\&#214;sszes&#237;tett%20eredm&#233;nye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AAA\DEBRECEN\AB%20NI-&#252;gyek\Hallgat&#243;i%20k&#246;vet&#233;s\2015\&#214;sszes&#237;tett%20eredm&#233;nye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AA\DEBRECEN\AB%20NI-&#252;gyek\Hallgat&#243;i%20k&#246;vet&#233;s\2015\&#214;sszes&#237;tett%20eredm&#233;nyek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AA\DEBRECEN\AB%20NI-&#252;gyek\Hallgat&#243;i%20k&#246;vet&#233;s\2015\&#214;sszes&#237;tett%20eredm&#233;nyek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AA\DEBRECEN\AB%20NI-&#252;gyek\Hallgat&#243;i%20k&#246;vet&#233;s\2015\&#214;sszes&#237;tett%20eredm&#233;nye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AAA\DEBRECEN\AB%20NI-&#252;gyek\Hallgat&#243;i%20k&#246;vet&#233;s\2015\&#214;sszes&#237;tett%20eredm&#233;nye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AAA\DEBRECEN\AB%20NI-&#252;gyek\Hallgat&#243;i%20k&#246;vet&#233;s\2015\&#214;sszes&#237;tett%20eredm&#233;nye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AAA\DEBRECEN\AB%20NI-&#252;gyek\Hallgat&#243;i%20k&#246;vet&#233;s\2015\&#214;sszes&#237;tett%20eredm&#233;nye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AAA\DEBRECEN\AB%20NI-&#252;gyek\Hallgat&#243;i%20k&#246;vet&#233;s\2015\&#214;sszes&#237;tett%20eredm&#233;nye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accent3">
                    <a:lumMod val="20000"/>
                    <a:lumOff val="80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r>
              <a:rPr lang="hu-HU" sz="2000"/>
              <a:t>Egyetem alatt másik végzettség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accent3">
                  <a:lumMod val="20000"/>
                  <a:lumOff val="80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0.2009435243008417"/>
          <c:y val="0.24025522769282123"/>
          <c:w val="0.74158521133134225"/>
          <c:h val="0.7268623639067308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Munka1!$B$3</c:f>
              <c:strCache>
                <c:ptCount val="1"/>
                <c:pt idx="0">
                  <c:v>Szerzett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Munka1!$C$3</c:f>
              <c:numCache>
                <c:formatCode>###0</c:formatCode>
                <c:ptCount val="1"/>
                <c:pt idx="0">
                  <c:v>13</c:v>
                </c:pt>
              </c:numCache>
            </c:numRef>
          </c:val>
        </c:ser>
        <c:ser>
          <c:idx val="1"/>
          <c:order val="1"/>
          <c:tx>
            <c:strRef>
              <c:f>Munka1!$B$4</c:f>
              <c:strCache>
                <c:ptCount val="1"/>
                <c:pt idx="0">
                  <c:v>2 Szereztem</c:v>
                </c:pt>
              </c:strCache>
            </c:strRef>
          </c:tx>
          <c:spPr>
            <a:noFill/>
            <a:ln w="31750">
              <a:solidFill>
                <a:schemeClr val="accent3"/>
              </a:solidFill>
            </a:ln>
            <a:effectLst/>
          </c:spPr>
          <c:invertIfNegative val="0"/>
          <c:val>
            <c:numRef>
              <c:f>Munka1!$C$4</c:f>
              <c:numCache>
                <c:formatCode>###0</c:formatCode>
                <c:ptCount val="1"/>
                <c:pt idx="0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3"/>
        <c:overlap val="100"/>
        <c:axId val="98582112"/>
        <c:axId val="50146416"/>
      </c:barChart>
      <c:catAx>
        <c:axId val="985821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50146416"/>
        <c:crosses val="autoZero"/>
        <c:auto val="1"/>
        <c:lblAlgn val="ctr"/>
        <c:lblOffset val="100"/>
        <c:noMultiLvlLbl val="0"/>
      </c:catAx>
      <c:valAx>
        <c:axId val="501464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one"/>
        <c:crossAx val="98582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accent3">
              <a:lumMod val="20000"/>
              <a:lumOff val="80000"/>
            </a:schemeClr>
          </a:solidFill>
          <a:latin typeface="Corbel" panose="020B0503020204020204" pitchFamily="34" charset="0"/>
        </a:defRPr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hu-HU"/>
    </a:p>
  </c:txPr>
  <c:externalData r:id="rId3">
    <c:autoUpdate val="1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3648293963259E-2"/>
          <c:y val="2.5428331875182269E-2"/>
          <c:w val="0.90286351706036749"/>
          <c:h val="0.898148148148148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Munka1!$J$89</c:f>
              <c:strCache>
                <c:ptCount val="1"/>
                <c:pt idx="0">
                  <c:v>Oktatásszervezés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Munka1!$K$89</c:f>
              <c:numCache>
                <c:formatCode>###0</c:formatCode>
                <c:ptCount val="1"/>
                <c:pt idx="0">
                  <c:v>11</c:v>
                </c:pt>
              </c:numCache>
            </c:numRef>
          </c:val>
        </c:ser>
        <c:ser>
          <c:idx val="1"/>
          <c:order val="1"/>
          <c:tx>
            <c:strRef>
              <c:f>Munka1!$J$90</c:f>
              <c:strCache>
                <c:ptCount val="1"/>
                <c:pt idx="0">
                  <c:v>HR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Munka1!$K$90</c:f>
              <c:numCache>
                <c:formatCode>###0</c:formatCode>
                <c:ptCount val="1"/>
                <c:pt idx="0">
                  <c:v>3</c:v>
                </c:pt>
              </c:numCache>
            </c:numRef>
          </c:val>
        </c:ser>
        <c:ser>
          <c:idx val="2"/>
          <c:order val="2"/>
          <c:tx>
            <c:strRef>
              <c:f>Munka1!$J$91</c:f>
              <c:strCache>
                <c:ptCount val="1"/>
                <c:pt idx="0">
                  <c:v>Művelődésszervezés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Munka1!$K$91</c:f>
              <c:numCache>
                <c:formatCode>###0</c:formatCode>
                <c:ptCount val="1"/>
                <c:pt idx="0">
                  <c:v>3</c:v>
                </c:pt>
              </c:numCache>
            </c:numRef>
          </c:val>
        </c:ser>
        <c:ser>
          <c:idx val="3"/>
          <c:order val="3"/>
          <c:tx>
            <c:strRef>
              <c:f>Munka1!$J$92</c:f>
              <c:strCache>
                <c:ptCount val="1"/>
                <c:pt idx="0">
                  <c:v>Rendezvényszervezés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Munka1!$K$92</c:f>
              <c:numCache>
                <c:formatCode>###0</c:formatCode>
                <c:ptCount val="1"/>
                <c:pt idx="0">
                  <c:v>6</c:v>
                </c:pt>
              </c:numCache>
            </c:numRef>
          </c:val>
        </c:ser>
        <c:ser>
          <c:idx val="4"/>
          <c:order val="4"/>
          <c:tx>
            <c:strRef>
              <c:f>Munka1!$J$93</c:f>
              <c:strCache>
                <c:ptCount val="1"/>
                <c:pt idx="0">
                  <c:v>Pályázati menedzsment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val>
            <c:numRef>
              <c:f>Munka1!$K$93</c:f>
              <c:numCache>
                <c:formatCode>###0</c:formatCode>
                <c:ptCount val="1"/>
                <c:pt idx="0">
                  <c:v>5</c:v>
                </c:pt>
              </c:numCache>
            </c:numRef>
          </c:val>
        </c:ser>
        <c:ser>
          <c:idx val="5"/>
          <c:order val="5"/>
          <c:tx>
            <c:strRef>
              <c:f>Munka1!$J$94</c:f>
              <c:strCache>
                <c:ptCount val="1"/>
                <c:pt idx="0">
                  <c:v>Valamely más / korábbi végzettséggel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val>
            <c:numRef>
              <c:f>Munka1!$K$94</c:f>
              <c:numCache>
                <c:formatCode>###0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3505824"/>
        <c:axId val="163506912"/>
      </c:barChart>
      <c:catAx>
        <c:axId val="1635058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63506912"/>
        <c:crosses val="autoZero"/>
        <c:auto val="1"/>
        <c:lblAlgn val="ctr"/>
        <c:lblOffset val="100"/>
        <c:noMultiLvlLbl val="0"/>
      </c:catAx>
      <c:valAx>
        <c:axId val="163506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accent3">
                    <a:lumMod val="20000"/>
                    <a:lumOff val="80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hu-HU"/>
          </a:p>
        </c:txPr>
        <c:crossAx val="163505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459469740195535"/>
          <c:y val="7.3493729950422915E-2"/>
          <c:w val="0.60371714405264532"/>
          <c:h val="0.39977352195340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accent3">
                  <a:lumMod val="20000"/>
                  <a:lumOff val="80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accent3">
              <a:lumMod val="20000"/>
              <a:lumOff val="80000"/>
            </a:schemeClr>
          </a:solidFill>
          <a:latin typeface="Corbel" panose="020B0503020204020204" pitchFamily="34" charset="0"/>
        </a:defRPr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r>
              <a:rPr lang="hu-HU" sz="2000" dirty="0">
                <a:latin typeface="Corbel" panose="020B0503020204020204" pitchFamily="34" charset="0"/>
              </a:rPr>
              <a:t>Dolgozott-e az egyetem alatt?</a:t>
            </a:r>
          </a:p>
        </c:rich>
      </c:tx>
      <c:layout>
        <c:manualLayout>
          <c:xMode val="edge"/>
          <c:yMode val="edge"/>
          <c:x val="0.19678305221609926"/>
          <c:y val="2.76179516685845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0.22594145981310912"/>
          <c:y val="0.23965404168974083"/>
          <c:w val="0.5983262936655841"/>
          <c:h val="0.7293808400660283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Munka1!$B$12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bg2"/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Munka1!$C$12</c:f>
              <c:numCache>
                <c:formatCode>###0</c:formatCode>
                <c:ptCount val="1"/>
                <c:pt idx="0">
                  <c:v>18</c:v>
                </c:pt>
              </c:numCache>
            </c:numRef>
          </c:val>
        </c:ser>
        <c:ser>
          <c:idx val="1"/>
          <c:order val="1"/>
          <c:tx>
            <c:strRef>
              <c:f>Munka1!$B$13</c:f>
              <c:strCache>
                <c:ptCount val="1"/>
                <c:pt idx="0">
                  <c:v>Nem</c:v>
                </c:pt>
              </c:strCache>
            </c:strRef>
          </c:tx>
          <c:spPr>
            <a:noFill/>
            <a:ln w="25400">
              <a:solidFill>
                <a:schemeClr val="accent3"/>
              </a:solidFill>
            </a:ln>
            <a:effectLst/>
          </c:spPr>
          <c:invertIfNegative val="0"/>
          <c:val>
            <c:numRef>
              <c:f>Munka1!$C$13</c:f>
              <c:numCache>
                <c:formatCode>###0</c:formatCode>
                <c:ptCount val="1"/>
                <c:pt idx="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4"/>
        <c:overlap val="100"/>
        <c:axId val="12300256"/>
        <c:axId val="12302432"/>
      </c:barChart>
      <c:catAx>
        <c:axId val="123002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2302432"/>
        <c:crosses val="autoZero"/>
        <c:auto val="1"/>
        <c:lblAlgn val="ctr"/>
        <c:lblOffset val="100"/>
        <c:noMultiLvlLbl val="0"/>
      </c:catAx>
      <c:valAx>
        <c:axId val="123024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one"/>
        <c:crossAx val="12300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0"/>
            </a:pPr>
            <a:r>
              <a:rPr lang="hu-HU" sz="2000" b="0"/>
              <a:t>Hol érettségizett?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0634048606519606"/>
          <c:y val="0.13733859352787656"/>
          <c:w val="0.74220953296868419"/>
          <c:h val="0.832519690734156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Munka1!$B$232</c:f>
              <c:strCache>
                <c:ptCount val="1"/>
                <c:pt idx="0">
                  <c:v>Debrecen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267175572519177E-2"/>
                  <c:y val="-5.1499590942885335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hu-HU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Munka1!$C$232</c:f>
              <c:numCache>
                <c:formatCode>###0</c:formatCode>
                <c:ptCount val="1"/>
                <c:pt idx="0">
                  <c:v>10</c:v>
                </c:pt>
              </c:numCache>
            </c:numRef>
          </c:val>
        </c:ser>
        <c:ser>
          <c:idx val="1"/>
          <c:order val="1"/>
          <c:tx>
            <c:strRef>
              <c:f>Munka1!$B$233</c:f>
              <c:strCache>
                <c:ptCount val="1"/>
                <c:pt idx="0">
                  <c:v>Más megyeszék-hely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6337881428943984E-3"/>
                  <c:y val="4.620751171956412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hu-HU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4620865139949104"/>
                      <c:h val="0.1948258940930908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Munka1!$C$233</c:f>
              <c:numCache>
                <c:formatCode>###0</c:formatCode>
                <c:ptCount val="1"/>
                <c:pt idx="0">
                  <c:v>6</c:v>
                </c:pt>
              </c:numCache>
            </c:numRef>
          </c:val>
        </c:ser>
        <c:ser>
          <c:idx val="2"/>
          <c:order val="2"/>
          <c:tx>
            <c:strRef>
              <c:f>Munka1!$B$234</c:f>
              <c:strCache>
                <c:ptCount val="1"/>
                <c:pt idx="0">
                  <c:v>Egyéb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5267175572519177E-2"/>
                  <c:y val="8.1127069004669154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hu-HU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Munka1!$C$234</c:f>
              <c:numCache>
                <c:formatCode>###0</c:formatCode>
                <c:ptCount val="1"/>
                <c:pt idx="0">
                  <c:v>4</c:v>
                </c:pt>
              </c:numCache>
            </c:numRef>
          </c:val>
        </c:ser>
        <c:ser>
          <c:idx val="3"/>
          <c:order val="3"/>
          <c:tx>
            <c:strRef>
              <c:f>Munka1!$B$235</c:f>
              <c:strCache>
                <c:ptCount val="1"/>
                <c:pt idx="0">
                  <c:v>Külföld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6335877862595417E-3"/>
                  <c:y val="-4.010538664451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hu-HU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50572539119632942"/>
                      <c:h val="8.2085942433376566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Munka1!$C$235</c:f>
              <c:numCache>
                <c:formatCode>###0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100"/>
        <c:serLines/>
        <c:axId val="11549264"/>
        <c:axId val="100617504"/>
      </c:barChart>
      <c:catAx>
        <c:axId val="11549264"/>
        <c:scaling>
          <c:orientation val="minMax"/>
        </c:scaling>
        <c:delete val="1"/>
        <c:axPos val="b"/>
        <c:majorTickMark val="none"/>
        <c:minorTickMark val="none"/>
        <c:tickLblPos val="none"/>
        <c:crossAx val="100617504"/>
        <c:crosses val="autoZero"/>
        <c:auto val="1"/>
        <c:lblAlgn val="ctr"/>
        <c:lblOffset val="100"/>
        <c:noMultiLvlLbl val="0"/>
      </c:catAx>
      <c:valAx>
        <c:axId val="100617504"/>
        <c:scaling>
          <c:orientation val="minMax"/>
        </c:scaling>
        <c:delete val="0"/>
        <c:axPos val="l"/>
        <c:majorGridlines/>
        <c:numFmt formatCode="###0" sourceLinked="1"/>
        <c:majorTickMark val="out"/>
        <c:minorTickMark val="none"/>
        <c:tickLblPos val="nextTo"/>
        <c:crossAx val="115492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>
          <a:latin typeface="Corbel" pitchFamily="34" charset="0"/>
        </a:defRPr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/>
              <a:t>A szülők iskolai végzettsége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0500726257075241"/>
          <c:y val="0.19242358741441032"/>
          <c:w val="0.30297129276908813"/>
          <c:h val="0.7789710604953753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Munka1!$J$159</c:f>
              <c:strCache>
                <c:ptCount val="1"/>
                <c:pt idx="0">
                  <c:v>Egyik sem érettségizett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597840149703583"/>
                  <c:y val="-1.1352961978842605E-3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7474868317382104"/>
                      <c:h val="0.152856280083114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/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Munka1!$K$159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Munka1!$J$160</c:f>
              <c:strCache>
                <c:ptCount val="1"/>
                <c:pt idx="0">
                  <c:v>Egyik érettségizett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2180714394103657"/>
                  <c:y val="-2.814944574303267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73104256433496417"/>
                      <c:h val="8.6532812563134096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Munka1!$K$160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2"/>
          <c:order val="2"/>
          <c:tx>
            <c:strRef>
              <c:f>Munka1!$J$161</c:f>
              <c:strCache>
                <c:ptCount val="1"/>
                <c:pt idx="0">
                  <c:v>Mindkettő érettségizett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2654847674274862E-2"/>
                  <c:y val="1.589423616377873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 algn="l">
                    <a:defRPr/>
                  </a:pPr>
                  <a:endParaRPr lang="hu-HU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67505341051439549"/>
                      <c:h val="0.12560917133389615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Munka1!$K$161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3"/>
          <c:order val="3"/>
          <c:tx>
            <c:strRef>
              <c:f>Munka1!$J$162</c:f>
              <c:strCache>
                <c:ptCount val="1"/>
                <c:pt idx="0">
                  <c:v>Egyik felsőfokú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7401020563005223"/>
                  <c:y val="-1.5894146770377315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6292335775299388"/>
                      <c:h val="6.7902154988849064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/>
                </a:pPr>
                <a:endParaRPr lang="hu-HU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Munka1!$K$162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Munka1!$J$163</c:f>
              <c:strCache>
                <c:ptCount val="1"/>
                <c:pt idx="0">
                  <c:v>Mindkettő felsőfokú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10005586823728005"/>
                  <c:y val="-6.017069848785702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81335898271167506"/>
                      <c:h val="0.10196104092537188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l">
                  <a:defRPr>
                    <a:solidFill>
                      <a:schemeClr val="accent3">
                        <a:lumMod val="20000"/>
                        <a:lumOff val="80000"/>
                      </a:schemeClr>
                    </a:solidFill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Munka1!$K$163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00624032"/>
        <c:axId val="100619680"/>
      </c:barChart>
      <c:catAx>
        <c:axId val="100624032"/>
        <c:scaling>
          <c:orientation val="minMax"/>
        </c:scaling>
        <c:delete val="1"/>
        <c:axPos val="b"/>
        <c:majorTickMark val="none"/>
        <c:minorTickMark val="none"/>
        <c:tickLblPos val="none"/>
        <c:crossAx val="100619680"/>
        <c:crosses val="autoZero"/>
        <c:auto val="1"/>
        <c:lblAlgn val="ctr"/>
        <c:lblOffset val="100"/>
        <c:noMultiLvlLbl val="0"/>
      </c:catAx>
      <c:valAx>
        <c:axId val="10061968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crossAx val="1006240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000" b="0">
          <a:solidFill>
            <a:schemeClr val="accent3">
              <a:lumMod val="20000"/>
              <a:lumOff val="80000"/>
            </a:schemeClr>
          </a:solidFill>
          <a:latin typeface="Corbel" pitchFamily="34" charset="0"/>
        </a:defRPr>
      </a:pPr>
      <a:endParaRPr lang="hu-H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Munka1!$B$63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Munka1!$C$63</c:f>
              <c:numCache>
                <c:formatCode>###0</c:formatCode>
                <c:ptCount val="1"/>
                <c:pt idx="0">
                  <c:v>3</c:v>
                </c:pt>
              </c:numCache>
            </c:numRef>
          </c:val>
        </c:ser>
        <c:ser>
          <c:idx val="1"/>
          <c:order val="1"/>
          <c:tx>
            <c:strRef>
              <c:f>Munka1!$B$64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Munka1!$C$64</c:f>
              <c:numCache>
                <c:formatCode>###0</c:formatCode>
                <c:ptCount val="1"/>
                <c:pt idx="0">
                  <c:v>2</c:v>
                </c:pt>
              </c:numCache>
            </c:numRef>
          </c:val>
        </c:ser>
        <c:ser>
          <c:idx val="2"/>
          <c:order val="2"/>
          <c:tx>
            <c:strRef>
              <c:f>Munka1!$B$65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Munka1!$C$65</c:f>
              <c:numCache>
                <c:formatCode>###0</c:formatCode>
                <c:ptCount val="1"/>
                <c:pt idx="0">
                  <c:v>5</c:v>
                </c:pt>
              </c:numCache>
            </c:numRef>
          </c:val>
        </c:ser>
        <c:ser>
          <c:idx val="3"/>
          <c:order val="3"/>
          <c:tx>
            <c:strRef>
              <c:f>Munka1!$B$66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Munka1!$C$66</c:f>
              <c:numCache>
                <c:formatCode>###0</c:formatCode>
                <c:ptCount val="1"/>
                <c:pt idx="0">
                  <c:v>5</c:v>
                </c:pt>
              </c:numCache>
            </c:numRef>
          </c:val>
        </c:ser>
        <c:ser>
          <c:idx val="4"/>
          <c:order val="4"/>
          <c:tx>
            <c:strRef>
              <c:f>Munka1!$B$67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val>
            <c:numRef>
              <c:f>Munka1!$C$67</c:f>
              <c:numCache>
                <c:formatCode>###0</c:formatCode>
                <c:ptCount val="1"/>
                <c:pt idx="0">
                  <c:v>3</c:v>
                </c:pt>
              </c:numCache>
            </c:numRef>
          </c:val>
        </c:ser>
        <c:ser>
          <c:idx val="5"/>
          <c:order val="5"/>
          <c:tx>
            <c:strRef>
              <c:f>Munka1!$B$68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val>
            <c:numRef>
              <c:f>Munka1!$C$68</c:f>
              <c:numCache>
                <c:formatCode>###0</c:formatCode>
                <c:ptCount val="1"/>
                <c:pt idx="0">
                  <c:v>1</c:v>
                </c:pt>
              </c:numCache>
            </c:numRef>
          </c:val>
        </c:ser>
        <c:ser>
          <c:idx val="6"/>
          <c:order val="6"/>
          <c:tx>
            <c:strRef>
              <c:f>Munka1!$B$69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Munka1!$C$69</c:f>
              <c:numCache>
                <c:formatCode>###0</c:formatCode>
                <c:ptCount val="1"/>
                <c:pt idx="0">
                  <c:v>1</c:v>
                </c:pt>
              </c:numCache>
            </c:numRef>
          </c:val>
        </c:ser>
        <c:ser>
          <c:idx val="7"/>
          <c:order val="7"/>
          <c:tx>
            <c:strRef>
              <c:f>Munka1!$B$70</c:f>
              <c:strCache>
                <c:ptCount val="1"/>
                <c:pt idx="0">
                  <c:v>12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Munka1!$C$70</c:f>
              <c:numCache>
                <c:formatCode>###0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620224"/>
        <c:axId val="100618592"/>
      </c:barChart>
      <c:catAx>
        <c:axId val="1006202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00618592"/>
        <c:crosses val="autoZero"/>
        <c:auto val="1"/>
        <c:lblAlgn val="ctr"/>
        <c:lblOffset val="100"/>
        <c:noMultiLvlLbl val="0"/>
      </c:catAx>
      <c:valAx>
        <c:axId val="100618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hu-HU"/>
          </a:p>
        </c:txPr>
        <c:crossAx val="100620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156730801572498E-2"/>
          <c:y val="0.901855135754147"/>
          <c:w val="0.86470068565266445"/>
          <c:h val="8.1864621879620222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accent3">
              <a:lumMod val="20000"/>
              <a:lumOff val="80000"/>
            </a:schemeClr>
          </a:solidFill>
          <a:latin typeface="Corbel" pitchFamily="34" charset="0"/>
        </a:defRPr>
      </a:pPr>
      <a:endParaRPr lang="hu-H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accent3">
                    <a:lumMod val="20000"/>
                    <a:lumOff val="80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r>
              <a:rPr lang="hu-HU" sz="20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 munkanélküliség hossza</a:t>
            </a:r>
            <a:r>
              <a:rPr lang="hu-HU" sz="2000" baseline="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 (hónap)</a:t>
            </a:r>
            <a:endParaRPr lang="hu-HU" sz="2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accent3">
                  <a:lumMod val="20000"/>
                  <a:lumOff val="80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0.10869355942450952"/>
          <c:y val="0.15270952800116233"/>
          <c:w val="0.90286351706036749"/>
          <c:h val="0.66022386401510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Munka1!$B$146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Munka1!$C$146</c:f>
              <c:numCache>
                <c:formatCode>###0</c:formatCode>
                <c:ptCount val="1"/>
                <c:pt idx="0">
                  <c:v>11</c:v>
                </c:pt>
              </c:numCache>
            </c:numRef>
          </c:val>
        </c:ser>
        <c:ser>
          <c:idx val="1"/>
          <c:order val="1"/>
          <c:tx>
            <c:strRef>
              <c:f>Munka1!$B$147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Munka1!$C$147</c:f>
              <c:numCache>
                <c:formatCode>###0</c:formatCode>
                <c:ptCount val="1"/>
                <c:pt idx="0">
                  <c:v>1</c:v>
                </c:pt>
              </c:numCache>
            </c:numRef>
          </c:val>
        </c:ser>
        <c:ser>
          <c:idx val="2"/>
          <c:order val="2"/>
          <c:tx>
            <c:strRef>
              <c:f>Munka1!$B$148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Munka1!$C$148</c:f>
              <c:numCache>
                <c:formatCode>###0</c:formatCode>
                <c:ptCount val="1"/>
                <c:pt idx="0">
                  <c:v>4</c:v>
                </c:pt>
              </c:numCache>
            </c:numRef>
          </c:val>
        </c:ser>
        <c:ser>
          <c:idx val="3"/>
          <c:order val="3"/>
          <c:tx>
            <c:strRef>
              <c:f>Munka1!$B$149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Munka1!$C$149</c:f>
              <c:numCache>
                <c:formatCode>###0</c:formatCode>
                <c:ptCount val="1"/>
                <c:pt idx="0">
                  <c:v>3</c:v>
                </c:pt>
              </c:numCache>
            </c:numRef>
          </c:val>
        </c:ser>
        <c:ser>
          <c:idx val="4"/>
          <c:order val="4"/>
          <c:tx>
            <c:strRef>
              <c:f>Munka1!$B$150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val>
            <c:numRef>
              <c:f>Munka1!$C$150</c:f>
              <c:numCache>
                <c:formatCode>###0</c:formatCode>
                <c:ptCount val="1"/>
                <c:pt idx="0">
                  <c:v>2</c:v>
                </c:pt>
              </c:numCache>
            </c:numRef>
          </c:val>
        </c:ser>
        <c:ser>
          <c:idx val="5"/>
          <c:order val="5"/>
          <c:tx>
            <c:strRef>
              <c:f>Munka1!$B$151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val>
            <c:numRef>
              <c:f>Munka1!$C$151</c:f>
              <c:numCache>
                <c:formatCode>###0</c:formatCode>
                <c:ptCount val="1"/>
                <c:pt idx="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620768"/>
        <c:axId val="100621312"/>
      </c:barChart>
      <c:catAx>
        <c:axId val="1006207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00621312"/>
        <c:crosses val="autoZero"/>
        <c:auto val="1"/>
        <c:lblAlgn val="ctr"/>
        <c:lblOffset val="100"/>
        <c:noMultiLvlLbl val="0"/>
      </c:catAx>
      <c:valAx>
        <c:axId val="100621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accent3">
                    <a:lumMod val="20000"/>
                    <a:lumOff val="80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endParaRPr lang="hu-HU"/>
          </a:p>
        </c:txPr>
        <c:crossAx val="10062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7669397881673893"/>
          <c:y val="0.87962961380359528"/>
          <c:w val="0.76335887187902762"/>
          <c:h val="7.34959171770195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accent3">
                  <a:lumMod val="20000"/>
                  <a:lumOff val="80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accent3">
              <a:lumMod val="20000"/>
              <a:lumOff val="80000"/>
            </a:schemeClr>
          </a:solidFill>
          <a:latin typeface="Corbel" panose="020B0503020204020204" pitchFamily="34" charset="0"/>
        </a:defRPr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r>
              <a:rPr lang="hu-HU" sz="2000"/>
              <a:t>Szervezett tanulás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Munka1!$B$55</c:f>
              <c:strCache>
                <c:ptCount val="1"/>
                <c:pt idx="0">
                  <c:v>1 Igen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accent4">
                        <a:lumMod val="50000"/>
                      </a:schemeClr>
                    </a:solidFill>
                    <a:latin typeface="Corbel" panose="020B0503020204020204" pitchFamily="34" charset="0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Munka1!$C$55</c:f>
              <c:numCache>
                <c:formatCode>###0</c:formatCode>
                <c:ptCount val="1"/>
                <c:pt idx="0">
                  <c:v>10</c:v>
                </c:pt>
              </c:numCache>
            </c:numRef>
          </c:val>
        </c:ser>
        <c:ser>
          <c:idx val="1"/>
          <c:order val="1"/>
          <c:tx>
            <c:strRef>
              <c:f>Munka1!$B$56</c:f>
              <c:strCache>
                <c:ptCount val="1"/>
                <c:pt idx="0">
                  <c:v>2 Nem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rgbClr val="FFC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 w="25400">
                <a:solidFill>
                  <a:srgbClr val="FFC000"/>
                </a:solidFill>
              </a:ln>
              <a:effectLst/>
            </c:spPr>
          </c:dPt>
          <c:val>
            <c:numRef>
              <c:f>Munka1!$C$56</c:f>
              <c:numCache>
                <c:formatCode>###0</c:formatCode>
                <c:ptCount val="1"/>
                <c:pt idx="0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3503104"/>
        <c:axId val="163499296"/>
      </c:barChart>
      <c:catAx>
        <c:axId val="1635031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63499296"/>
        <c:crosses val="autoZero"/>
        <c:auto val="1"/>
        <c:lblAlgn val="ctr"/>
        <c:lblOffset val="100"/>
        <c:noMultiLvlLbl val="0"/>
      </c:catAx>
      <c:valAx>
        <c:axId val="16349929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one"/>
        <c:crossAx val="1635031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latin typeface="Corbel" panose="020B0503020204020204" pitchFamily="34" charset="0"/>
        </a:defRPr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accent3">
                    <a:lumMod val="20000"/>
                    <a:lumOff val="80000"/>
                  </a:schemeClr>
                </a:solidFill>
                <a:latin typeface="Corbel" panose="020B0503020204020204" pitchFamily="34" charset="0"/>
                <a:ea typeface="+mn-ea"/>
                <a:cs typeface="+mn-cs"/>
              </a:defRPr>
            </a:pPr>
            <a:r>
              <a:rPr lang="hu-HU" sz="2000" dirty="0"/>
              <a:t>Hány munka-helye volt?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accent3">
                  <a:lumMod val="20000"/>
                  <a:lumOff val="80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6.1111194529614749E-2"/>
          <c:y val="0.19225799657783044"/>
          <c:w val="0.93888888888888911"/>
          <c:h val="0.6714577865266844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Munka1!$B$80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Munka1!$C$79</c:f>
              <c:numCache>
                <c:formatCode>General</c:formatCode>
                <c:ptCount val="1"/>
                <c:pt idx="0">
                  <c:v>1</c:v>
                </c:pt>
              </c:numCache>
            </c:numRef>
          </c:cat>
          <c:val>
            <c:numRef>
              <c:f>Munka1!$C$80</c:f>
              <c:numCache>
                <c:formatCode>###0</c:formatCode>
                <c:ptCount val="1"/>
                <c:pt idx="0">
                  <c:v>8</c:v>
                </c:pt>
              </c:numCache>
            </c:numRef>
          </c:val>
        </c:ser>
        <c:ser>
          <c:idx val="1"/>
          <c:order val="1"/>
          <c:tx>
            <c:strRef>
              <c:f>Munka1!$B$81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Munka1!$C$79</c:f>
              <c:numCache>
                <c:formatCode>General</c:formatCode>
                <c:ptCount val="1"/>
                <c:pt idx="0">
                  <c:v>1</c:v>
                </c:pt>
              </c:numCache>
            </c:numRef>
          </c:cat>
          <c:val>
            <c:numRef>
              <c:f>Munka1!$C$81</c:f>
              <c:numCache>
                <c:formatCode>###0</c:formatCode>
                <c:ptCount val="1"/>
                <c:pt idx="0">
                  <c:v>11</c:v>
                </c:pt>
              </c:numCache>
            </c:numRef>
          </c:val>
        </c:ser>
        <c:ser>
          <c:idx val="2"/>
          <c:order val="2"/>
          <c:tx>
            <c:strRef>
              <c:f>Munka1!$B$82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Munka1!$C$79</c:f>
              <c:numCache>
                <c:formatCode>General</c:formatCode>
                <c:ptCount val="1"/>
                <c:pt idx="0">
                  <c:v>1</c:v>
                </c:pt>
              </c:numCache>
            </c:numRef>
          </c:cat>
          <c:val>
            <c:numRef>
              <c:f>Munka1!$C$82</c:f>
              <c:numCache>
                <c:formatCode>###0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3498208"/>
        <c:axId val="163505280"/>
      </c:barChart>
      <c:catAx>
        <c:axId val="1634982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one"/>
        <c:crossAx val="163505280"/>
        <c:crosses val="autoZero"/>
        <c:auto val="1"/>
        <c:lblAlgn val="ctr"/>
        <c:lblOffset val="100"/>
        <c:noMultiLvlLbl val="0"/>
      </c:catAx>
      <c:valAx>
        <c:axId val="163505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one"/>
        <c:crossAx val="16349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accent3">
                  <a:lumMod val="20000"/>
                  <a:lumOff val="80000"/>
                </a:schemeClr>
              </a:solidFill>
              <a:latin typeface="Corbel" panose="020B050302020402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accent3">
              <a:lumMod val="20000"/>
              <a:lumOff val="80000"/>
            </a:schemeClr>
          </a:solidFill>
          <a:latin typeface="Corbel" panose="020B0503020204020204" pitchFamily="34" charset="0"/>
        </a:defRPr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2.2303596465807055E-2"/>
                  <c:y val="-0.260227350624760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 b="0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a:defRPr>
                  </a:pPr>
                  <a:endParaRPr lang="hu-H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5625446269921207E-2"/>
                  <c:y val="-2.6297387100247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a:defRPr>
                  </a:pPr>
                  <a:endParaRPr lang="hu-H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139005182847396"/>
                      <c:h val="0.19999864135553194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-6.9901160434210075E-2"/>
                  <c:y val="5.43877731878925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vert="horz"/>
                <a:lstStyle/>
                <a:p>
                  <a:pPr>
                    <a:defRPr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</a:defRPr>
                  </a:pPr>
                  <a:endParaRPr lang="hu-H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hu-H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Munka1!$B$206:$B$208</c:f>
              <c:strCache>
                <c:ptCount val="3"/>
                <c:pt idx="0">
                  <c:v>Andragógia</c:v>
                </c:pt>
                <c:pt idx="1">
                  <c:v>Más szakterület</c:v>
                </c:pt>
                <c:pt idx="2">
                  <c:v>Bármilyen szakterület</c:v>
                </c:pt>
              </c:strCache>
            </c:strRef>
          </c:cat>
          <c:val>
            <c:numRef>
              <c:f>Munka1!$C$206:$C$208</c:f>
              <c:numCache>
                <c:formatCode>###0</c:formatCode>
                <c:ptCount val="3"/>
                <c:pt idx="0">
                  <c:v>12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prstClr val="black">
        <a:alpha val="0"/>
      </a:prst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2000">
          <a:solidFill>
            <a:schemeClr val="accent3">
              <a:lumMod val="20000"/>
              <a:lumOff val="80000"/>
            </a:schemeClr>
          </a:solidFill>
          <a:latin typeface="Corbel" pitchFamily="34" charset="0"/>
        </a:defRPr>
      </a:pPr>
      <a:endParaRPr lang="hu-H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0632A-FE33-4F90-A507-CC55E2655CE3}" type="datetimeFigureOut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A78A7-2393-423A-A1B6-A834CDB41F1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0523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C6E04-AB3E-4853-9604-7AC629B6DC27}" type="datetimeFigureOut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20C90-B1EC-41F3-8DE6-AF7491F59826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6070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20C90-B1EC-41F3-8DE6-AF7491F59826}" type="slidenum">
              <a:rPr lang="hu-HU" smtClean="0"/>
              <a:pPr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7818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20C90-B1EC-41F3-8DE6-AF7491F59826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0921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accent3">
                    <a:lumMod val="40000"/>
                    <a:lumOff val="60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>
                    <a:lumMod val="40000"/>
                    <a:lumOff val="60000"/>
                  </a:schemeClr>
                </a:solidFill>
                <a:latin typeface="Corbel" panose="020B05030202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277C7447-1FDD-44CF-BE34-F5E0AB4CB7DF}" type="datetime1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6728F52E-26DB-4AC9-92DB-6FD9C625C1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434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03183-E316-4F93-8ADC-D1370EDB3240}" type="datetime1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998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5281A-4C94-4803-A5A6-C1F4E0ED350D}" type="datetime1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537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</p:spPr>
        <p:txBody>
          <a:bodyPr>
            <a:normAutofit/>
          </a:bodyPr>
          <a:lstStyle>
            <a:lvl1pPr algn="r">
              <a:defRPr sz="3200">
                <a:solidFill>
                  <a:schemeClr val="accent3">
                    <a:lumMod val="40000"/>
                    <a:lumOff val="60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r>
              <a:rPr lang="hu-HU" noProof="0" smtClean="0"/>
              <a:t>Mintacím szerkesztése</a:t>
            </a:r>
            <a:endParaRPr lang="hu-HU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836195"/>
          </a:xfrm>
        </p:spPr>
        <p:txBody>
          <a:bodyPr/>
          <a:lstStyle>
            <a:lvl1pPr>
              <a:defRPr>
                <a:solidFill>
                  <a:schemeClr val="accent3">
                    <a:lumMod val="40000"/>
                    <a:lumOff val="60000"/>
                  </a:schemeClr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accent3">
                    <a:lumMod val="40000"/>
                    <a:lumOff val="60000"/>
                  </a:schemeClr>
                </a:solidFill>
                <a:latin typeface="Corbel" panose="020B0503020204020204" pitchFamily="34" charset="0"/>
              </a:defRPr>
            </a:lvl2pPr>
            <a:lvl3pPr>
              <a:defRPr>
                <a:solidFill>
                  <a:schemeClr val="accent3">
                    <a:lumMod val="40000"/>
                    <a:lumOff val="60000"/>
                  </a:schemeClr>
                </a:solidFill>
                <a:latin typeface="Corbel" panose="020B0503020204020204" pitchFamily="34" charset="0"/>
              </a:defRPr>
            </a:lvl3pPr>
            <a:lvl4pPr>
              <a:defRPr>
                <a:solidFill>
                  <a:schemeClr val="accent3">
                    <a:lumMod val="40000"/>
                    <a:lumOff val="60000"/>
                  </a:schemeClr>
                </a:solidFill>
                <a:latin typeface="Corbel" panose="020B0503020204020204" pitchFamily="34" charset="0"/>
              </a:defRPr>
            </a:lvl4pPr>
            <a:lvl5pPr>
              <a:defRPr>
                <a:solidFill>
                  <a:schemeClr val="accent3">
                    <a:lumMod val="40000"/>
                    <a:lumOff val="60000"/>
                  </a:schemeClr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hu-HU" noProof="0" dirty="0" smtClean="0"/>
              <a:t>Mintaszöveg szerkesztése</a:t>
            </a:r>
          </a:p>
          <a:p>
            <a:pPr lvl="1"/>
            <a:r>
              <a:rPr lang="hu-HU" noProof="0" dirty="0" smtClean="0"/>
              <a:t>Második szint</a:t>
            </a:r>
          </a:p>
          <a:p>
            <a:pPr lvl="2"/>
            <a:r>
              <a:rPr lang="hu-HU" noProof="0" dirty="0" smtClean="0"/>
              <a:t>Harmadik szint</a:t>
            </a:r>
          </a:p>
          <a:p>
            <a:pPr lvl="3"/>
            <a:r>
              <a:rPr lang="hu-HU" noProof="0" dirty="0" smtClean="0"/>
              <a:t>Negyedik szint</a:t>
            </a:r>
          </a:p>
          <a:p>
            <a:pPr lvl="4"/>
            <a:r>
              <a:rPr lang="hu-HU" noProof="0" dirty="0" smtClean="0"/>
              <a:t>Ötödik szint</a:t>
            </a:r>
            <a:endParaRPr lang="hu-HU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BC5A998E-7281-4C8C-85B4-02409EA96A6E}" type="datetime1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</a:lstStyle>
          <a:p>
            <a:fld id="{6728F52E-26DB-4AC9-92DB-6FD9C625C1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97669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A19-A87A-4178-95E6-104EC817EE1B}" type="datetime1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774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2302-36B3-4184-89AB-04C545CC3231}" type="datetime1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735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0E665-9140-4ECA-A453-C6345BB62193}" type="datetime1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475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0AA81-36AD-4C51-9937-22FEE098A18E}" type="datetime1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978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B8672-217C-478A-AFAA-20D9264E1294}" type="datetime1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15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A48E3-AE08-43B5-9D32-0E4B32AD94C2}" type="datetime1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710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580A0-DBC7-40DF-A9FA-1105E4A1E054}" type="datetime1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226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6666">
                <a:lumMod val="100000"/>
              </a:srgb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0">
              <a:schemeClr val="accent1">
                <a:lumMod val="14000"/>
              </a:schemeClr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4AF03-AAA8-48C1-804D-7CD3042B81F6}" type="datetime1">
              <a:rPr lang="hu-HU" smtClean="0"/>
              <a:pPr/>
              <a:t>2016.03.23.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8F52E-26DB-4AC9-92DB-6FD9C625C12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99591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42950" y="675852"/>
            <a:ext cx="7772400" cy="1827635"/>
          </a:xfrm>
        </p:spPr>
        <p:txBody>
          <a:bodyPr>
            <a:normAutofit/>
          </a:bodyPr>
          <a:lstStyle/>
          <a:p>
            <a:r>
              <a:rPr lang="hu-HU" sz="4400" dirty="0" err="1">
                <a:ea typeface="SimSun" panose="02010600030101010101" pitchFamily="2" charset="-122"/>
              </a:rPr>
              <a:t>Andragógusok</a:t>
            </a:r>
            <a:r>
              <a:rPr lang="hu-HU" sz="4400" dirty="0"/>
              <a:t> a munkaerőpiacon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minta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2013-ban végzett: 13/14 fő</a:t>
            </a:r>
          </a:p>
          <a:p>
            <a:r>
              <a:rPr lang="hu-HU" dirty="0"/>
              <a:t>2014-ben végzett: 9/10 fő</a:t>
            </a:r>
          </a:p>
          <a:p>
            <a:pPr>
              <a:buNone/>
            </a:pPr>
            <a:endParaRPr lang="hu-HU" dirty="0">
              <a:latin typeface="Times New Roman"/>
              <a:cs typeface="Times New Roman"/>
              <a:sym typeface="Wingdings" pitchFamily="2" charset="2"/>
            </a:endParaRPr>
          </a:p>
          <a:p>
            <a:pPr>
              <a:buNone/>
            </a:pPr>
            <a:r>
              <a:rPr lang="hu-HU" dirty="0">
                <a:latin typeface="Times New Roman"/>
                <a:cs typeface="Times New Roman"/>
                <a:sym typeface="Wingdings" pitchFamily="2" charset="2"/>
              </a:rPr>
              <a:t></a:t>
            </a:r>
            <a:r>
              <a:rPr lang="hu-HU" dirty="0">
                <a:latin typeface="Times New Roman"/>
                <a:cs typeface="Times New Roman"/>
              </a:rPr>
              <a:t>∑ 22/24</a:t>
            </a:r>
            <a:endParaRPr lang="hu-HU" dirty="0"/>
          </a:p>
          <a:p>
            <a:endParaRPr lang="hu-HU" dirty="0"/>
          </a:p>
          <a:p>
            <a:r>
              <a:rPr lang="hu-HU" dirty="0"/>
              <a:t>A kérdezés: 2014. dec.; 2015.dec.-2016. jan.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998E-7281-4C8C-85B4-02409EA96A6E}" type="datetime1">
              <a:rPr lang="hu-HU"/>
              <a:pPr/>
              <a:t>2016.03.23.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/>
              <a:pPr/>
              <a:t>2</a:t>
            </a:fld>
            <a:endParaRPr lang="hu-H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Kik ők?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3D629-9A83-483A-A211-B45DE8CC4CF7}" type="datetime1">
              <a:rPr lang="hu-HU"/>
              <a:pPr/>
              <a:t>2016.03.23.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/>
              <a:pPr/>
              <a:t>3</a:t>
            </a:fld>
            <a:endParaRPr lang="hu-HU"/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5297088"/>
              </p:ext>
            </p:extLst>
          </p:nvPr>
        </p:nvGraphicFramePr>
        <p:xfrm>
          <a:off x="5143504" y="1285860"/>
          <a:ext cx="1728192" cy="5157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208066"/>
              </p:ext>
            </p:extLst>
          </p:nvPr>
        </p:nvGraphicFramePr>
        <p:xfrm>
          <a:off x="6572264" y="1285860"/>
          <a:ext cx="2023533" cy="5141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33435064"/>
              </p:ext>
            </p:extLst>
          </p:nvPr>
        </p:nvGraphicFramePr>
        <p:xfrm>
          <a:off x="2972321" y="1284252"/>
          <a:ext cx="2495550" cy="5143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668158547"/>
              </p:ext>
            </p:extLst>
          </p:nvPr>
        </p:nvGraphicFramePr>
        <p:xfrm>
          <a:off x="500034" y="764704"/>
          <a:ext cx="2919369" cy="5593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4165506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228270"/>
            <a:ext cx="8568953" cy="1400530"/>
          </a:xfrm>
        </p:spPr>
        <p:txBody>
          <a:bodyPr>
            <a:noAutofit/>
          </a:bodyPr>
          <a:lstStyle/>
          <a:p>
            <a:r>
              <a:rPr lang="hu-HU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Az egyetem befejezése után hány hónappal talált először munkahelyet?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75A97-E477-4233-83DF-7D2D1D9D4125}" type="datetime1">
              <a:rPr lang="hu-HU"/>
              <a:pPr/>
              <a:t>2016.03.23.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/>
              <a:pPr/>
              <a:t>4</a:t>
            </a:fld>
            <a:endParaRPr lang="hu-HU"/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0194775"/>
              </p:ext>
            </p:extLst>
          </p:nvPr>
        </p:nvGraphicFramePr>
        <p:xfrm>
          <a:off x="666478" y="1412776"/>
          <a:ext cx="784887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810628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Az első másfél év eseményei 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A998E-7281-4C8C-85B4-02409EA96A6E}" type="datetime1">
              <a:rPr lang="hu-HU"/>
              <a:pPr/>
              <a:t>2016.03.23.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/>
              <a:pPr/>
              <a:t>5</a:t>
            </a:fld>
            <a:endParaRPr lang="hu-HU"/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8999474"/>
              </p:ext>
            </p:extLst>
          </p:nvPr>
        </p:nvGraphicFramePr>
        <p:xfrm>
          <a:off x="251520" y="1340768"/>
          <a:ext cx="4420377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Diagra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37930"/>
              </p:ext>
            </p:extLst>
          </p:nvPr>
        </p:nvGraphicFramePr>
        <p:xfrm>
          <a:off x="6660232" y="1196753"/>
          <a:ext cx="2098006" cy="410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Diagram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905015"/>
              </p:ext>
            </p:extLst>
          </p:nvPr>
        </p:nvGraphicFramePr>
        <p:xfrm>
          <a:off x="4671897" y="1196752"/>
          <a:ext cx="209800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360486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006666">
                <a:lumMod val="100000"/>
              </a:srgbClr>
            </a:gs>
            <a:gs pos="100000">
              <a:schemeClr val="accent1">
                <a:lumMod val="45000"/>
                <a:lumOff val="55000"/>
              </a:schemeClr>
            </a:gs>
            <a:gs pos="100000">
              <a:srgbClr val="FFC000"/>
            </a:gs>
            <a:gs pos="0">
              <a:schemeClr val="accent1">
                <a:lumMod val="14000"/>
              </a:schemeClr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22114"/>
          </a:xfrm>
        </p:spPr>
        <p:txBody>
          <a:bodyPr>
            <a:normAutofit/>
          </a:bodyPr>
          <a:lstStyle/>
          <a:p>
            <a:r>
              <a:rPr lang="hu-HU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Munkája milyen végzettséget igényel?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D31FC-35EF-4AD6-B781-0BC32C795783}" type="datetime1">
              <a:rPr lang="hu-HU"/>
              <a:pPr/>
              <a:t>2016.03.23.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/>
              <a:pPr/>
              <a:t>6</a:t>
            </a:fld>
            <a:endParaRPr lang="hu-HU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40587016"/>
              </p:ext>
            </p:extLst>
          </p:nvPr>
        </p:nvGraphicFramePr>
        <p:xfrm>
          <a:off x="785786" y="1357298"/>
          <a:ext cx="7929618" cy="4857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66963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0" y="116632"/>
            <a:ext cx="7600950" cy="792088"/>
          </a:xfrm>
        </p:spPr>
        <p:txBody>
          <a:bodyPr>
            <a:normAutofit/>
          </a:bodyPr>
          <a:lstStyle/>
          <a:p>
            <a:r>
              <a:rPr lang="hu-HU" sz="32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Milyen területen dolgozik jelenleg?</a:t>
            </a: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948735"/>
              </p:ext>
            </p:extLst>
          </p:nvPr>
        </p:nvGraphicFramePr>
        <p:xfrm>
          <a:off x="323528" y="1196752"/>
          <a:ext cx="836327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A0616-D4A7-447D-A6CD-8FB7906485D6}" type="datetime1">
              <a:rPr lang="hu-HU"/>
              <a:pPr/>
              <a:t>2016.03.23.</a:t>
            </a:fld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8F52E-26DB-4AC9-92DB-6FD9C625C12E}" type="slidenum">
              <a:rPr lang="hu-HU"/>
              <a:pPr/>
              <a:t>7</a:t>
            </a:fld>
            <a:endParaRPr lang="hu-HU"/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9784875"/>
              </p:ext>
            </p:extLst>
          </p:nvPr>
        </p:nvGraphicFramePr>
        <p:xfrm>
          <a:off x="628650" y="1099767"/>
          <a:ext cx="7886700" cy="4777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03925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. óra (Oktr. 2016)">
  <a:themeElements>
    <a:clrScheme name="3. egyéni séma">
      <a:dk1>
        <a:sysClr val="windowText" lastClr="000000"/>
      </a:dk1>
      <a:lt1>
        <a:srgbClr val="F9F0D4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Office-téma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5. óra (Oktr. 2016)</Template>
  <TotalTime>452</TotalTime>
  <Words>118</Words>
  <Application>Microsoft Office PowerPoint</Application>
  <PresentationFormat>Diavetítés a képernyőre (4:3 oldalarány)</PresentationFormat>
  <Paragraphs>46</Paragraphs>
  <Slides>7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5" baseType="lpstr">
      <vt:lpstr>SimSun</vt:lpstr>
      <vt:lpstr>Arial</vt:lpstr>
      <vt:lpstr>Calibri</vt:lpstr>
      <vt:lpstr>Calibri Light</vt:lpstr>
      <vt:lpstr>Corbel</vt:lpstr>
      <vt:lpstr>Times New Roman</vt:lpstr>
      <vt:lpstr>Wingdings</vt:lpstr>
      <vt:lpstr>5. óra (Oktr. 2016)</vt:lpstr>
      <vt:lpstr>Andragógusok a munkaerőpiacon</vt:lpstr>
      <vt:lpstr>A minta</vt:lpstr>
      <vt:lpstr>Kik ők?</vt:lpstr>
      <vt:lpstr>Az egyetem befejezése után hány hónappal talált először munkahelyet?</vt:lpstr>
      <vt:lpstr>Az első másfél év eseményei </vt:lpstr>
      <vt:lpstr>Munkája milyen végzettséget igényel?</vt:lpstr>
      <vt:lpstr>Milyen területen dolgozik jelenleg?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GYZ</dc:creator>
  <cp:lastModifiedBy>Györgyi Zoltán</cp:lastModifiedBy>
  <cp:revision>71</cp:revision>
  <dcterms:created xsi:type="dcterms:W3CDTF">2012-02-02T08:35:26Z</dcterms:created>
  <dcterms:modified xsi:type="dcterms:W3CDTF">2016-03-23T12:19:22Z</dcterms:modified>
</cp:coreProperties>
</file>